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46"/>
  </p:notesMasterIdLst>
  <p:sldIdLst>
    <p:sldId id="256" r:id="rId2"/>
    <p:sldId id="257" r:id="rId3"/>
    <p:sldId id="294" r:id="rId4"/>
    <p:sldId id="295" r:id="rId5"/>
    <p:sldId id="293" r:id="rId6"/>
    <p:sldId id="300" r:id="rId7"/>
    <p:sldId id="269" r:id="rId8"/>
    <p:sldId id="302" r:id="rId9"/>
    <p:sldId id="280" r:id="rId10"/>
    <p:sldId id="306" r:id="rId11"/>
    <p:sldId id="303" r:id="rId12"/>
    <p:sldId id="330" r:id="rId13"/>
    <p:sldId id="304" r:id="rId14"/>
    <p:sldId id="271" r:id="rId15"/>
    <p:sldId id="266" r:id="rId16"/>
    <p:sldId id="305" r:id="rId17"/>
    <p:sldId id="277" r:id="rId18"/>
    <p:sldId id="328" r:id="rId19"/>
    <p:sldId id="325" r:id="rId20"/>
    <p:sldId id="273" r:id="rId21"/>
    <p:sldId id="275" r:id="rId22"/>
    <p:sldId id="301" r:id="rId23"/>
    <p:sldId id="278" r:id="rId24"/>
    <p:sldId id="298" r:id="rId25"/>
    <p:sldId id="259" r:id="rId26"/>
    <p:sldId id="287" r:id="rId27"/>
    <p:sldId id="307" r:id="rId28"/>
    <p:sldId id="296" r:id="rId29"/>
    <p:sldId id="312" r:id="rId30"/>
    <p:sldId id="321" r:id="rId31"/>
    <p:sldId id="318" r:id="rId32"/>
    <p:sldId id="310" r:id="rId33"/>
    <p:sldId id="308" r:id="rId34"/>
    <p:sldId id="292" r:id="rId35"/>
    <p:sldId id="282" r:id="rId36"/>
    <p:sldId id="258" r:id="rId37"/>
    <p:sldId id="329" r:id="rId38"/>
    <p:sldId id="289" r:id="rId39"/>
    <p:sldId id="291" r:id="rId40"/>
    <p:sldId id="316" r:id="rId41"/>
    <p:sldId id="262" r:id="rId42"/>
    <p:sldId id="285" r:id="rId43"/>
    <p:sldId id="297" r:id="rId44"/>
    <p:sldId id="265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9" autoAdjust="0"/>
    <p:restoredTop sz="94660"/>
  </p:normalViewPr>
  <p:slideViewPr>
    <p:cSldViewPr>
      <p:cViewPr>
        <p:scale>
          <a:sx n="90" d="100"/>
          <a:sy n="90" d="100"/>
        </p:scale>
        <p:origin x="-726" y="-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A588A0-D12F-4336-AF13-D3316DD4F6A2}" type="datetimeFigureOut">
              <a:rPr lang="ru-RU" smtClean="0"/>
              <a:t>17.09.2015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28CC77-E19B-461E-A653-7E9ACB04E5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2284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175E-0061-4194-B3C7-EB7A25E28A7B}" type="datetimeFigureOut">
              <a:rPr lang="ru-RU" smtClean="0"/>
              <a:t>17.09.2015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26540-05AF-4188-A391-8EA79A0907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175E-0061-4194-B3C7-EB7A25E28A7B}" type="datetimeFigureOut">
              <a:rPr lang="ru-RU" smtClean="0"/>
              <a:t>17.09.2015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26540-05AF-4188-A391-8EA79A0907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175E-0061-4194-B3C7-EB7A25E28A7B}" type="datetimeFigureOut">
              <a:rPr lang="ru-RU" smtClean="0"/>
              <a:t>17.09.2015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26540-05AF-4188-A391-8EA79A0907BB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175E-0061-4194-B3C7-EB7A25E28A7B}" type="datetimeFigureOut">
              <a:rPr lang="ru-RU" smtClean="0"/>
              <a:t>17.09.2015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26540-05AF-4188-A391-8EA79A0907B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175E-0061-4194-B3C7-EB7A25E28A7B}" type="datetimeFigureOut">
              <a:rPr lang="ru-RU" smtClean="0"/>
              <a:t>17.09.2015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26540-05AF-4188-A391-8EA79A0907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175E-0061-4194-B3C7-EB7A25E28A7B}" type="datetimeFigureOut">
              <a:rPr lang="ru-RU" smtClean="0"/>
              <a:t>17.09.2015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26540-05AF-4188-A391-8EA79A0907B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175E-0061-4194-B3C7-EB7A25E28A7B}" type="datetimeFigureOut">
              <a:rPr lang="ru-RU" smtClean="0"/>
              <a:t>17.09.2015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26540-05AF-4188-A391-8EA79A0907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175E-0061-4194-B3C7-EB7A25E28A7B}" type="datetimeFigureOut">
              <a:rPr lang="ru-RU" smtClean="0"/>
              <a:t>17.09.2015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26540-05AF-4188-A391-8EA79A0907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175E-0061-4194-B3C7-EB7A25E28A7B}" type="datetimeFigureOut">
              <a:rPr lang="ru-RU" smtClean="0"/>
              <a:t>17.09.2015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26540-05AF-4188-A391-8EA79A0907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175E-0061-4194-B3C7-EB7A25E28A7B}" type="datetimeFigureOut">
              <a:rPr lang="ru-RU" smtClean="0"/>
              <a:t>17.09.2015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26540-05AF-4188-A391-8EA79A0907BB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6175E-0061-4194-B3C7-EB7A25E28A7B}" type="datetimeFigureOut">
              <a:rPr lang="ru-RU" smtClean="0"/>
              <a:t>17.09.2015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26540-05AF-4188-A391-8EA79A0907BB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53E6175E-0061-4194-B3C7-EB7A25E28A7B}" type="datetimeFigureOut">
              <a:rPr lang="ru-RU" smtClean="0"/>
              <a:t>17.09.2015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82F26540-05AF-4188-A391-8EA79A0907BB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g"/><Relationship Id="rId5" Type="http://schemas.openxmlformats.org/officeDocument/2006/relationships/image" Target="../media/image2.gif"/><Relationship Id="rId4" Type="http://schemas.openxmlformats.org/officeDocument/2006/relationships/image" Target="../media/image5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gif"/><Relationship Id="rId5" Type="http://schemas.openxmlformats.org/officeDocument/2006/relationships/image" Target="../media/image12.png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5.jpg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gif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gif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gif"/><Relationship Id="rId4" Type="http://schemas.openxmlformats.org/officeDocument/2006/relationships/image" Target="../media/image7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1.jpeg"/><Relationship Id="rId4" Type="http://schemas.openxmlformats.org/officeDocument/2006/relationships/image" Target="../media/image1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gif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2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2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gif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gif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106.jpeg"/><Relationship Id="rId7" Type="http://schemas.openxmlformats.org/officeDocument/2006/relationships/image" Target="../media/image110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Rabota_DOC\Логотипы\logo-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7" y="209441"/>
            <a:ext cx="1838325" cy="8785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76200" y="2996952"/>
            <a:ext cx="89916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</a:rPr>
              <a:t>Инспектор-провизор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</a:rPr>
              <a:t>организационно-фармацевтического отдела</a:t>
            </a:r>
          </a:p>
          <a:p>
            <a:pPr algn="ctr"/>
            <a:endParaRPr lang="ru-RU" sz="2400" b="1" dirty="0" smtClean="0">
              <a:latin typeface="Times New Roman" pitchFamily="18" charset="0"/>
            </a:endParaRPr>
          </a:p>
          <a:p>
            <a:pPr algn="ctr"/>
            <a:r>
              <a:rPr lang="ru-RU" sz="2800" b="1" dirty="0" err="1" smtClean="0">
                <a:latin typeface="Times New Roman" pitchFamily="18" charset="0"/>
              </a:rPr>
              <a:t>Саврицкая</a:t>
            </a:r>
            <a:r>
              <a:rPr lang="ru-RU" sz="2800" b="1" dirty="0" smtClean="0">
                <a:latin typeface="Times New Roman" pitchFamily="18" charset="0"/>
              </a:rPr>
              <a:t> Юлия Фёдоровна</a:t>
            </a:r>
            <a:endParaRPr lang="ru-RU" sz="1500" b="1" dirty="0" smtClean="0">
              <a:latin typeface="Times New Roman" pitchFamily="18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0" y="764704"/>
            <a:ext cx="9144000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3800" b="1" dirty="0" smtClean="0">
                <a:latin typeface="Times New Roman" pitchFamily="18" charset="0"/>
              </a:rPr>
              <a:t>Развитие аптечной сети – одно </a:t>
            </a:r>
          </a:p>
          <a:p>
            <a:pPr algn="ctr"/>
            <a:r>
              <a:rPr lang="ru-RU" sz="3800" b="1" dirty="0" smtClean="0">
                <a:latin typeface="Times New Roman" pitchFamily="18" charset="0"/>
              </a:rPr>
              <a:t>из направлений деятельности </a:t>
            </a:r>
          </a:p>
          <a:p>
            <a:pPr algn="ctr"/>
            <a:r>
              <a:rPr lang="ru-RU" sz="3800" b="1" dirty="0" smtClean="0">
                <a:latin typeface="Times New Roman" pitchFamily="18" charset="0"/>
              </a:rPr>
              <a:t>РУП «Минская Фармация»</a:t>
            </a:r>
            <a:endParaRPr lang="ru-RU" sz="3800" b="1" dirty="0">
              <a:latin typeface="Times New Roman" pitchFamily="18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4096308" y="6248400"/>
            <a:ext cx="12234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</a:rPr>
              <a:t>Минск</a:t>
            </a:r>
            <a:endParaRPr lang="ru-RU" b="1" dirty="0">
              <a:latin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</a:rPr>
              <a:t>18.09.201</a:t>
            </a:r>
            <a:r>
              <a:rPr lang="en-US" b="1" dirty="0" smtClean="0">
                <a:latin typeface="Times New Roman" pitchFamily="18" charset="0"/>
              </a:rPr>
              <a:t>5</a:t>
            </a:r>
            <a:endParaRPr lang="ru-RU" b="1" dirty="0">
              <a:latin typeface="Times New Roman" pitchFamily="18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495300" y="5001905"/>
            <a:ext cx="8153400" cy="124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</a:rPr>
              <a:t>Республиканский обучающий семинар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</a:rPr>
              <a:t>«Государственная политика Республики Беларусь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</a:rPr>
              <a:t>в сфере обращения лекарственных средств»  </a:t>
            </a:r>
            <a:endParaRPr lang="ru-RU" sz="24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49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\\Servern\апт\ФОТО аптек 2012\СЛАЙДЫ\открытие и перевод\SDC18211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39" y="1723837"/>
            <a:ext cx="4320000" cy="288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t="15126" r="8467" b="6040"/>
          <a:stretch/>
        </p:blipFill>
        <p:spPr>
          <a:xfrm>
            <a:off x="371746" y="272547"/>
            <a:ext cx="3812538" cy="842528"/>
          </a:xfrm>
          <a:prstGeom prst="rect">
            <a:avLst/>
          </a:prstGeom>
        </p:spPr>
      </p:pic>
      <p:pic>
        <p:nvPicPr>
          <p:cNvPr id="7" name="Picture 2" descr="E:\Rabota_DOC\Логотипы\logo-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7" y="209441"/>
            <a:ext cx="1838325" cy="8785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612" y="3501008"/>
            <a:ext cx="432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635000" h="50800" prst="softRound"/>
          </a:sp3d>
        </p:spPr>
      </p:pic>
      <p:sp>
        <p:nvSpPr>
          <p:cNvPr id="4" name="Прямоугольник 3"/>
          <p:cNvSpPr/>
          <p:nvPr/>
        </p:nvSpPr>
        <p:spPr>
          <a:xfrm>
            <a:off x="542449" y="1187460"/>
            <a:ext cx="373910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Аптека №300 г. Мядель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436096" y="3008565"/>
            <a:ext cx="324563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Аптека №330 г. Узда</a:t>
            </a:r>
          </a:p>
        </p:txBody>
      </p:sp>
    </p:spTree>
    <p:extLst>
      <p:ext uri="{BB962C8B-B14F-4D97-AF65-F5344CB8AC3E}">
        <p14:creationId xmlns:p14="http://schemas.microsoft.com/office/powerpoint/2010/main" val="145635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Rabota_DOC\Логотипы\logo-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7" y="209441"/>
            <a:ext cx="1838325" cy="8785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22" b="13984"/>
          <a:stretch/>
        </p:blipFill>
        <p:spPr>
          <a:xfrm>
            <a:off x="218898" y="158232"/>
            <a:ext cx="3096344" cy="979714"/>
          </a:xfrm>
          <a:prstGeom prst="rect">
            <a:avLst/>
          </a:prstGeom>
        </p:spPr>
      </p:pic>
      <p:sp>
        <p:nvSpPr>
          <p:cNvPr id="5" name="Стрелка влево 4"/>
          <p:cNvSpPr/>
          <p:nvPr/>
        </p:nvSpPr>
        <p:spPr>
          <a:xfrm>
            <a:off x="2699792" y="1159473"/>
            <a:ext cx="4341343" cy="978218"/>
          </a:xfrm>
          <a:prstGeom prst="leftArrow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Аптека №305 г. Минск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98" y="2137691"/>
            <a:ext cx="432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2" name="Рисунок 1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532" y="3731037"/>
            <a:ext cx="4320000" cy="28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  <p:extLst>
      <p:ext uri="{BB962C8B-B14F-4D97-AF65-F5344CB8AC3E}">
        <p14:creationId xmlns:p14="http://schemas.microsoft.com/office/powerpoint/2010/main" val="77238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Rabota_DOC\Логотипы\logo-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7" y="209441"/>
            <a:ext cx="1838325" cy="8785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63" y="1880117"/>
            <a:ext cx="4320000" cy="28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4" name="Рисунок 3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0" b="9465"/>
          <a:stretch/>
        </p:blipFill>
        <p:spPr>
          <a:xfrm>
            <a:off x="4682612" y="3749228"/>
            <a:ext cx="4320000" cy="28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5" name="Прямоугольник 4"/>
          <p:cNvSpPr/>
          <p:nvPr/>
        </p:nvSpPr>
        <p:spPr>
          <a:xfrm>
            <a:off x="430348" y="987565"/>
            <a:ext cx="655909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Аптека №315 г. М. </a:t>
            </a:r>
            <a:r>
              <a:rPr lang="ru-RU" sz="2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Горка </a:t>
            </a:r>
          </a:p>
          <a:p>
            <a:r>
              <a:rPr lang="ru-RU" sz="2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          (ТЦ </a:t>
            </a:r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«Трио»)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08642" y="2717170"/>
            <a:ext cx="4572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Аптека №324 г. п. Руденск</a:t>
            </a:r>
          </a:p>
          <a:p>
            <a:r>
              <a:rPr lang="ru-RU" sz="2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Пуховичского</a:t>
            </a:r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района</a:t>
            </a:r>
          </a:p>
        </p:txBody>
      </p:sp>
    </p:spTree>
    <p:extLst>
      <p:ext uri="{BB962C8B-B14F-4D97-AF65-F5344CB8AC3E}">
        <p14:creationId xmlns:p14="http://schemas.microsoft.com/office/powerpoint/2010/main" val="2275985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2656"/>
            <a:ext cx="3091581" cy="791746"/>
          </a:xfrm>
          <a:prstGeom prst="rect">
            <a:avLst/>
          </a:prstGeom>
        </p:spPr>
      </p:pic>
      <p:pic>
        <p:nvPicPr>
          <p:cNvPr id="3" name="Picture 2" descr="E:\Rabota_DOC\Логотипы\logo-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7" y="209441"/>
            <a:ext cx="1838325" cy="8785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69" y="3645024"/>
            <a:ext cx="4320000" cy="28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2" name="Рисунок 11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1" y="2060848"/>
            <a:ext cx="4320000" cy="28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4" name="Прямоугольник 3"/>
          <p:cNvSpPr/>
          <p:nvPr/>
        </p:nvSpPr>
        <p:spPr>
          <a:xfrm>
            <a:off x="234731" y="1414517"/>
            <a:ext cx="4572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Аптека №326 г. </a:t>
            </a:r>
            <a:r>
              <a:rPr lang="ru-RU" sz="2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Молодечно</a:t>
            </a:r>
            <a:endParaRPr lang="ru-RU" sz="2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02998" y="3005896"/>
            <a:ext cx="423494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Аптека №299 г. Молодечно</a:t>
            </a:r>
          </a:p>
        </p:txBody>
      </p:sp>
    </p:spTree>
    <p:extLst>
      <p:ext uri="{BB962C8B-B14F-4D97-AF65-F5344CB8AC3E}">
        <p14:creationId xmlns:p14="http://schemas.microsoft.com/office/powerpoint/2010/main" val="8059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Rabota_DOC\Логотипы\logo-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7" y="209441"/>
            <a:ext cx="1838325" cy="8785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\\Servern\апт\ФОТО аптек 2012\СЛАЙДЫ\открытие и перевод\IMG_09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81" y="2060848"/>
            <a:ext cx="3839999" cy="288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\\Servern\апт\ФОТО аптек 2012\СЛАЙДЫ\открытие и перевод\IMG_09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7" y="3212976"/>
            <a:ext cx="3840001" cy="288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72380" y="1160196"/>
            <a:ext cx="4572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Аптека № 301 г. Смолевичи</a:t>
            </a:r>
          </a:p>
          <a:p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 (магазин «Континент»)</a:t>
            </a:r>
          </a:p>
        </p:txBody>
      </p:sp>
    </p:spTree>
    <p:extLst>
      <p:ext uri="{BB962C8B-B14F-4D97-AF65-F5344CB8AC3E}">
        <p14:creationId xmlns:p14="http://schemas.microsoft.com/office/powerpoint/2010/main" val="406390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417482" y="123188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1" name="Picture 2" descr="E:\Rabota_DOC\Логотипы\logo-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7" y="260648"/>
            <a:ext cx="1838325" cy="8785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441357"/>
            <a:ext cx="3240000" cy="432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9" name="Рисунок 8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81" y="1742146"/>
            <a:ext cx="4320000" cy="28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2" name="Прямоугольник 1"/>
          <p:cNvSpPr/>
          <p:nvPr/>
        </p:nvSpPr>
        <p:spPr>
          <a:xfrm>
            <a:off x="486425" y="1139167"/>
            <a:ext cx="373672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Аптека №313 г. Несвиж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878287" y="1548805"/>
            <a:ext cx="4572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Аптека №312 г. Жодино</a:t>
            </a:r>
          </a:p>
          <a:p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(универсам «Славянский»)</a:t>
            </a:r>
          </a:p>
        </p:txBody>
      </p:sp>
    </p:spTree>
    <p:extLst>
      <p:ext uri="{BB962C8B-B14F-4D97-AF65-F5344CB8AC3E}">
        <p14:creationId xmlns:p14="http://schemas.microsoft.com/office/powerpoint/2010/main" val="66060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8800"/>
            <a:ext cx="4320000" cy="324000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3" name="Picture 2" descr="E:\Rabota_DOC\Логотипы\logo-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7" y="209441"/>
            <a:ext cx="1838325" cy="8785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380" y="3294960"/>
            <a:ext cx="4320000" cy="289190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7" name="Прямоугольник 6"/>
          <p:cNvSpPr/>
          <p:nvPr/>
        </p:nvSpPr>
        <p:spPr>
          <a:xfrm>
            <a:off x="150109" y="736248"/>
            <a:ext cx="4572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Аптека №323 г. Солигорск</a:t>
            </a:r>
          </a:p>
          <a:p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 (торговый дом «Радуга»)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572000" y="2002298"/>
            <a:ext cx="4572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Аптека №328 г. Солигорск</a:t>
            </a:r>
          </a:p>
          <a:p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(ГУ «Республиканская больница </a:t>
            </a:r>
            <a:r>
              <a:rPr lang="ru-RU" sz="2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спелеолечения</a:t>
            </a:r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07178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005668"/>
            <a:ext cx="4320000" cy="28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7" name="Picture 2" descr="E:\Rabota_DOC\Логотипы\logo-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7" y="209441"/>
            <a:ext cx="1838325" cy="8785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612" y="3768834"/>
            <a:ext cx="4320000" cy="28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2" name="Прямоугольник 1"/>
          <p:cNvSpPr/>
          <p:nvPr/>
        </p:nvSpPr>
        <p:spPr>
          <a:xfrm>
            <a:off x="231358" y="1113116"/>
            <a:ext cx="4572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Аптека №317 г. </a:t>
            </a:r>
            <a:r>
              <a:rPr lang="ru-RU" sz="2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Фаниполь</a:t>
            </a:r>
            <a:endParaRPr lang="ru-RU" sz="2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(СПК «Садовод»)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878287" y="2019577"/>
            <a:ext cx="45720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Аптека №302 </a:t>
            </a:r>
            <a:endParaRPr lang="ru-RU" sz="2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г.п</a:t>
            </a:r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. Плещеницы </a:t>
            </a:r>
          </a:p>
          <a:p>
            <a:r>
              <a:rPr lang="ru-RU" sz="2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Логойского</a:t>
            </a:r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района (автостанция)</a:t>
            </a:r>
          </a:p>
        </p:txBody>
      </p:sp>
    </p:spTree>
    <p:extLst>
      <p:ext uri="{BB962C8B-B14F-4D97-AF65-F5344CB8AC3E}">
        <p14:creationId xmlns:p14="http://schemas.microsoft.com/office/powerpoint/2010/main" val="261165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8" name="Picture 6" descr="Городея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863" y="3429000"/>
            <a:ext cx="4320000" cy="288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79712" y="332656"/>
            <a:ext cx="45633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 железнодорожных станциях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31" y="1844824"/>
            <a:ext cx="4320000" cy="28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4" name="Прямоугольник 3"/>
          <p:cNvSpPr/>
          <p:nvPr/>
        </p:nvSpPr>
        <p:spPr>
          <a:xfrm>
            <a:off x="250445" y="1268760"/>
            <a:ext cx="392780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Аптека № 295 </a:t>
            </a:r>
            <a:r>
              <a:rPr lang="ru-RU" sz="2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г.Столбцы</a:t>
            </a:r>
            <a:endParaRPr lang="ru-RU" sz="2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572000" y="2391927"/>
            <a:ext cx="4572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Аптека № 294 </a:t>
            </a:r>
            <a:r>
              <a:rPr lang="ru-RU" sz="2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г.п.Городея</a:t>
            </a:r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sz="2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Несвижского</a:t>
            </a:r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района</a:t>
            </a:r>
          </a:p>
        </p:txBody>
      </p:sp>
    </p:spTree>
    <p:extLst>
      <p:ext uri="{BB962C8B-B14F-4D97-AF65-F5344CB8AC3E}">
        <p14:creationId xmlns:p14="http://schemas.microsoft.com/office/powerpoint/2010/main" val="320337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:\Rabota_DOC\Логотипы\logo-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7" y="209441"/>
            <a:ext cx="1838325" cy="8785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64" y="2228962"/>
            <a:ext cx="4320000" cy="28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665" y="3668962"/>
            <a:ext cx="432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2" name="Прямоугольник 1"/>
          <p:cNvSpPr/>
          <p:nvPr/>
        </p:nvSpPr>
        <p:spPr>
          <a:xfrm>
            <a:off x="176964" y="936300"/>
            <a:ext cx="4572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Аптека №298 санаторий    «Сосновый бор»     </a:t>
            </a:r>
            <a:r>
              <a:rPr lang="ru-RU" sz="2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Молодечненского</a:t>
            </a:r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района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748964" y="2228962"/>
            <a:ext cx="4572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Аптека №316 </a:t>
            </a:r>
          </a:p>
          <a:p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д. Королёв Стан </a:t>
            </a:r>
          </a:p>
          <a:p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Минского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86336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Rabota_DOC\Логотипы\logo-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7" y="209441"/>
            <a:ext cx="1838325" cy="8785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445429" y="1268760"/>
            <a:ext cx="4788024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indent="114300" algn="ctr"/>
            <a:r>
              <a:rPr lang="ru-RU" sz="2800" dirty="0">
                <a:latin typeface="Times New Roman" panose="02020603050405020304" pitchFamily="18" charset="0"/>
              </a:rPr>
              <a:t>По состоянию на </a:t>
            </a:r>
            <a:endParaRPr lang="ru-RU" sz="2800" dirty="0" smtClean="0">
              <a:latin typeface="Times New Roman" panose="02020603050405020304" pitchFamily="18" charset="0"/>
            </a:endParaRPr>
          </a:p>
          <a:p>
            <a:pPr indent="114300" algn="ctr"/>
            <a:r>
              <a:rPr lang="ru-RU" sz="2800" dirty="0" smtClean="0">
                <a:latin typeface="Times New Roman" panose="02020603050405020304" pitchFamily="18" charset="0"/>
              </a:rPr>
              <a:t>1 </a:t>
            </a:r>
            <a:r>
              <a:rPr lang="ru-RU" sz="2800" dirty="0">
                <a:latin typeface="Times New Roman" panose="02020603050405020304" pitchFamily="18" charset="0"/>
              </a:rPr>
              <a:t>января 2015 года </a:t>
            </a:r>
          </a:p>
          <a:p>
            <a:pPr indent="114300" algn="ctr"/>
            <a:r>
              <a:rPr lang="ru-RU" sz="2800" dirty="0" smtClean="0">
                <a:latin typeface="Times New Roman" panose="02020603050405020304" pitchFamily="18" charset="0"/>
              </a:rPr>
              <a:t>на </a:t>
            </a:r>
            <a:r>
              <a:rPr lang="ru-RU" sz="2800" dirty="0">
                <a:latin typeface="Times New Roman" panose="02020603050405020304" pitchFamily="18" charset="0"/>
              </a:rPr>
              <a:t>территории Минской области </a:t>
            </a:r>
            <a:r>
              <a:rPr lang="ru-RU" sz="2800" dirty="0" smtClean="0">
                <a:latin typeface="Times New Roman" panose="02020603050405020304" pitchFamily="18" charset="0"/>
              </a:rPr>
              <a:t>работают </a:t>
            </a:r>
          </a:p>
          <a:p>
            <a:pPr indent="114300" algn="ctr"/>
            <a:r>
              <a:rPr lang="ru-RU" sz="2800" dirty="0" smtClean="0">
                <a:latin typeface="Times New Roman" panose="02020603050405020304" pitchFamily="18" charset="0"/>
              </a:rPr>
              <a:t>280 аптек</a:t>
            </a:r>
          </a:p>
          <a:p>
            <a:pPr indent="114300" algn="ctr"/>
            <a:r>
              <a:rPr lang="ru-RU" sz="2800" dirty="0" smtClean="0">
                <a:latin typeface="Times New Roman" panose="02020603050405020304" pitchFamily="18" charset="0"/>
              </a:rPr>
              <a:t>РУП </a:t>
            </a:r>
            <a:r>
              <a:rPr lang="ru-RU" sz="2800" dirty="0">
                <a:latin typeface="Times New Roman" panose="02020603050405020304" pitchFamily="18" charset="0"/>
              </a:rPr>
              <a:t>«</a:t>
            </a:r>
            <a:r>
              <a:rPr lang="ru-RU" sz="2800" dirty="0" smtClean="0">
                <a:latin typeface="Times New Roman" panose="02020603050405020304" pitchFamily="18" charset="0"/>
              </a:rPr>
              <a:t>Минская Фармация</a:t>
            </a:r>
            <a:r>
              <a:rPr lang="ru-RU" sz="2800" dirty="0">
                <a:latin typeface="Times New Roman" panose="02020603050405020304" pitchFamily="18" charset="0"/>
              </a:rPr>
              <a:t>»,</a:t>
            </a:r>
          </a:p>
          <a:p>
            <a:pPr indent="114300" algn="ctr"/>
            <a:r>
              <a:rPr lang="ru-RU" sz="2800" dirty="0" smtClean="0">
                <a:latin typeface="Times New Roman" panose="02020603050405020304" pitchFamily="18" charset="0"/>
              </a:rPr>
              <a:t>89 </a:t>
            </a:r>
            <a:r>
              <a:rPr lang="ru-RU" sz="2800" dirty="0" smtClean="0">
                <a:latin typeface="Times New Roman" panose="02020603050405020304" pitchFamily="18" charset="0"/>
              </a:rPr>
              <a:t>расположены </a:t>
            </a:r>
            <a:r>
              <a:rPr lang="ru-RU" sz="2800" dirty="0">
                <a:latin typeface="Times New Roman" panose="02020603050405020304" pitchFamily="18" charset="0"/>
              </a:rPr>
              <a:t>в сельской местности.</a:t>
            </a:r>
          </a:p>
          <a:p>
            <a:pPr algn="ctr"/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57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656"/>
            <a:ext cx="5148064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02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Rabota_DOC\Логотипы\logo-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7" y="209441"/>
            <a:ext cx="1838325" cy="8785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2"/>
          <a:stretch/>
        </p:blipFill>
        <p:spPr>
          <a:xfrm>
            <a:off x="257614" y="1844824"/>
            <a:ext cx="4320000" cy="28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683" y="3362775"/>
            <a:ext cx="4259978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2" name="Прямоугольник 1"/>
          <p:cNvSpPr/>
          <p:nvPr/>
        </p:nvSpPr>
        <p:spPr>
          <a:xfrm>
            <a:off x="147087" y="952272"/>
            <a:ext cx="4572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Аптека №308 </a:t>
            </a:r>
            <a:r>
              <a:rPr lang="ru-RU" sz="2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к.п</a:t>
            </a:r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. Нарочь </a:t>
            </a:r>
            <a:r>
              <a:rPr lang="ru-RU" sz="2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Мядельского</a:t>
            </a:r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района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60795" y="2393331"/>
            <a:ext cx="4572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Аптека №306 </a:t>
            </a:r>
            <a:r>
              <a:rPr lang="ru-RU" sz="2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д.Боровляны</a:t>
            </a:r>
            <a:endParaRPr lang="ru-RU" sz="2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Минского района</a:t>
            </a:r>
          </a:p>
        </p:txBody>
      </p:sp>
    </p:spTree>
    <p:extLst>
      <p:ext uri="{BB962C8B-B14F-4D97-AF65-F5344CB8AC3E}">
        <p14:creationId xmlns:p14="http://schemas.microsoft.com/office/powerpoint/2010/main" val="234397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E:\Rabota_DOC\Логотипы\logo-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7" y="209441"/>
            <a:ext cx="1838325" cy="8785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22" y="2090567"/>
            <a:ext cx="4320000" cy="28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4" name="Рисунок 3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953" y="3356992"/>
            <a:ext cx="4320000" cy="28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2" name="Прямоугольник 1"/>
          <p:cNvSpPr/>
          <p:nvPr/>
        </p:nvSpPr>
        <p:spPr>
          <a:xfrm>
            <a:off x="899592" y="980728"/>
            <a:ext cx="4572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Аптека №304 д. Заречье           </a:t>
            </a:r>
            <a:r>
              <a:rPr lang="ru-RU" sz="2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Смолевичского</a:t>
            </a:r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 района</a:t>
            </a:r>
          </a:p>
        </p:txBody>
      </p:sp>
    </p:spTree>
    <p:extLst>
      <p:ext uri="{BB962C8B-B14F-4D97-AF65-F5344CB8AC3E}">
        <p14:creationId xmlns:p14="http://schemas.microsoft.com/office/powerpoint/2010/main" val="305660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99" y="2060848"/>
            <a:ext cx="432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4" name="Рисунок 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174" y="3284984"/>
            <a:ext cx="4320000" cy="28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7" name="Picture 2" descr="E:\Rabota_DOC\Логотипы\logo-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7" y="209441"/>
            <a:ext cx="1838325" cy="8785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04105" y="1340768"/>
            <a:ext cx="381578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Аптека №307 г. Борисов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725736" y="2564904"/>
            <a:ext cx="427687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Аптека №303 г. Смолевичи</a:t>
            </a:r>
          </a:p>
        </p:txBody>
      </p:sp>
    </p:spTree>
    <p:extLst>
      <p:ext uri="{BB962C8B-B14F-4D97-AF65-F5344CB8AC3E}">
        <p14:creationId xmlns:p14="http://schemas.microsoft.com/office/powerpoint/2010/main" val="344637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12" y="1432060"/>
            <a:ext cx="3240000" cy="433785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7" name="Рисунок 6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225" y="2409257"/>
            <a:ext cx="3240000" cy="432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9" name="Picture 2" descr="E:\Rabota_DOC\Логотипы\logo-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7" y="209441"/>
            <a:ext cx="1838325" cy="8785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2378" y="920333"/>
            <a:ext cx="373355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 Аптека </a:t>
            </a:r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№322 г. Слуцк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30612" y="1516705"/>
            <a:ext cx="4572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Аптека №329 г. Слуцк</a:t>
            </a:r>
          </a:p>
          <a:p>
            <a:r>
              <a:rPr lang="ru-RU" sz="2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   (</a:t>
            </a:r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магазин РАЙПО)</a:t>
            </a:r>
          </a:p>
        </p:txBody>
      </p:sp>
    </p:spTree>
    <p:extLst>
      <p:ext uri="{BB962C8B-B14F-4D97-AF65-F5344CB8AC3E}">
        <p14:creationId xmlns:p14="http://schemas.microsoft.com/office/powerpoint/2010/main" val="211727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\\Servern\апт\ФОТО аптек 2012\СЛАЙДЫ\открытие и перевод\выступает  Ольга Вячеславовна Маслёнкина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929" y="1028619"/>
            <a:ext cx="4320000" cy="288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\\Servern\апт\ФОТО аптек 2012\СЛАЙДЫ\открытие и перевод\SDC18184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221" y="3943250"/>
            <a:ext cx="4320000" cy="288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\\Servern\апт\ФОТО аптек 2012\СЛАЙДЫ\открытие и перевод\первые покупатели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929" y="3943250"/>
            <a:ext cx="4320000" cy="288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Rabota_DOC\Логотипы\logo-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7" y="209441"/>
            <a:ext cx="1838325" cy="8785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636214" y="136067"/>
            <a:ext cx="562775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ru-RU" sz="2400" b="1" dirty="0"/>
              <a:t> </a:t>
            </a:r>
            <a:r>
              <a:rPr lang="ru-RU" sz="2400" b="1" dirty="0" smtClean="0"/>
              <a:t>  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Открытие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новой аптеки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№6 д. Снов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Несвижского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района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21" y="1016118"/>
            <a:ext cx="432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74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Rabota_DOC\Логотипы\logo-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7" y="209441"/>
            <a:ext cx="1838325" cy="8785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\\Servern\апт\ФОТО аптек 2012\СЛАЙДЫ\открытие и перевод\P1220447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980808"/>
            <a:ext cx="4067870" cy="288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\\Servern\апт\ФОТО аптек 2012\СЛАЙДЫ\открытие и перевод\IMG_21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3853979"/>
            <a:ext cx="4070571" cy="288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\\Servern\апт\ФОТО аптек 2012\СЛАЙДЫ\открытие и перевод\P1220434фф.jp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809"/>
            <a:ext cx="3600400" cy="575317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140045" y="105624"/>
            <a:ext cx="598708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sz="2400" b="1" dirty="0"/>
              <a:t>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Открытие новой аптеки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№300 г. Мядель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(магазин «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Евроопт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»)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57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089" y="26199"/>
            <a:ext cx="5840189" cy="1200329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Открытие новой аптеки №313 г. Несвиж</a:t>
            </a:r>
            <a:br>
              <a:rPr lang="ru-RU" sz="2400" b="1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2400" b="1" dirty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601" y="3645024"/>
            <a:ext cx="4706011" cy="313734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87959"/>
            <a:ext cx="4490459" cy="299363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6" name="Picture 2" descr="E:\Rabota_DOC\Логотипы\logo-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7" y="209441"/>
            <a:ext cx="1838325" cy="8785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68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62" y="1926394"/>
            <a:ext cx="3240000" cy="432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371" y="5812965"/>
            <a:ext cx="1412904" cy="444286"/>
          </a:xfrm>
          <a:prstGeom prst="rect">
            <a:avLst/>
          </a:prstGeom>
        </p:spPr>
      </p:pic>
      <p:pic>
        <p:nvPicPr>
          <p:cNvPr id="17" name="Рисунок 16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442" y="2668852"/>
            <a:ext cx="4320000" cy="28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861" y="5013176"/>
            <a:ext cx="1467172" cy="68096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8618" y="1269804"/>
            <a:ext cx="372768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Аптека №311 г. Жодино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373992" y="1924012"/>
            <a:ext cx="45720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Аптека №320 </a:t>
            </a:r>
            <a:r>
              <a:rPr lang="ru-RU" sz="2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. Смолевичи</a:t>
            </a:r>
          </a:p>
        </p:txBody>
      </p:sp>
      <p:pic>
        <p:nvPicPr>
          <p:cNvPr id="10" name="Picture 2" descr="E:\Rabota_DOC\Логотипы\logo-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7" y="209441"/>
            <a:ext cx="1838325" cy="8785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684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Rabota_DOC\Логотипы\logo-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7" y="209441"/>
            <a:ext cx="1838325" cy="8785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98" y="1756531"/>
            <a:ext cx="4320000" cy="28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7" name="Picture 4" descr="C:\Users\admin\Desktop\[12] 2013-10-18, print, 5 images, DSC_0591 - DSC_0595 - 7244x3622 - SCUL-Smartblend.jpg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6" t="9409" r="4848" b="6232"/>
          <a:stretch/>
        </p:blipFill>
        <p:spPr bwMode="auto">
          <a:xfrm>
            <a:off x="4679603" y="3035962"/>
            <a:ext cx="432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/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t="15126" r="8467" b="6040"/>
          <a:stretch/>
        </p:blipFill>
        <p:spPr>
          <a:xfrm>
            <a:off x="2779498" y="4236385"/>
            <a:ext cx="1800200" cy="39782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46653" y="1087960"/>
            <a:ext cx="374609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Аптека №278 г. Жодино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61703" y="2420888"/>
            <a:ext cx="394787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Аптека №158 г. Заславль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708" y="5693819"/>
            <a:ext cx="1412904" cy="44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85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57" y="2204864"/>
            <a:ext cx="4302222" cy="28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9" name="Picture 3" descr="IMG_133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789" y="3241432"/>
            <a:ext cx="4320000" cy="288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0457" y="1311472"/>
            <a:ext cx="4572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Аптека №134 г. п. Старобин </a:t>
            </a:r>
            <a:r>
              <a:rPr lang="ru-RU" sz="2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Солигорского</a:t>
            </a:r>
            <a:r>
              <a:rPr lang="ru-RU" sz="2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района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35789" y="2316067"/>
            <a:ext cx="4572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Аптека </a:t>
            </a:r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№68 д. </a:t>
            </a:r>
            <a:r>
              <a:rPr lang="ru-RU" sz="2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Шершуны</a:t>
            </a:r>
            <a:endParaRPr lang="ru-RU" sz="2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      Минского </a:t>
            </a:r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района</a:t>
            </a:r>
          </a:p>
        </p:txBody>
      </p:sp>
      <p:pic>
        <p:nvPicPr>
          <p:cNvPr id="9" name="Picture 2" descr="E:\Rabota_DOC\Логотипы\logo-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7" y="209441"/>
            <a:ext cx="1838325" cy="8785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810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Rabota_DOC\Логотипы\logo-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7" y="209441"/>
            <a:ext cx="1838325" cy="8785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1916832"/>
            <a:ext cx="909113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14300" algn="ctr"/>
            <a:r>
              <a:rPr lang="ru-RU" sz="2800" dirty="0">
                <a:latin typeface="Times New Roman" panose="02020603050405020304" pitchFamily="18" charset="0"/>
              </a:rPr>
              <a:t>Государственные социальные стандарты</a:t>
            </a:r>
          </a:p>
          <a:p>
            <a:pPr indent="114300" algn="ctr"/>
            <a:r>
              <a:rPr lang="ru-RU" sz="2800" dirty="0">
                <a:latin typeface="Times New Roman" panose="02020603050405020304" pitchFamily="18" charset="0"/>
              </a:rPr>
              <a:t>по обеспеченности государственными аптеками</a:t>
            </a:r>
          </a:p>
          <a:p>
            <a:pPr indent="114300" algn="ctr"/>
            <a:r>
              <a:rPr lang="ru-RU" sz="2800" dirty="0">
                <a:latin typeface="Times New Roman" panose="02020603050405020304" pitchFamily="18" charset="0"/>
              </a:rPr>
              <a:t>в Минской области выполнены:</a:t>
            </a:r>
            <a:endParaRPr lang="en-US" sz="2800" dirty="0">
              <a:latin typeface="Times New Roman" panose="02020603050405020304" pitchFamily="18" charset="0"/>
            </a:endParaRPr>
          </a:p>
          <a:p>
            <a:pPr indent="114300" algn="ctr"/>
            <a:r>
              <a:rPr lang="ru-RU" sz="2800" dirty="0">
                <a:latin typeface="Times New Roman" panose="02020603050405020304" pitchFamily="18" charset="0"/>
              </a:rPr>
              <a:t>при нормативе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</a:rPr>
              <a:t>одна аптека на </a:t>
            </a:r>
            <a:r>
              <a:rPr lang="ru-RU" sz="2800" b="1" dirty="0">
                <a:latin typeface="Times New Roman" panose="02020603050405020304" pitchFamily="18" charset="0"/>
              </a:rPr>
              <a:t>8 000 </a:t>
            </a:r>
            <a:r>
              <a:rPr lang="ru-RU" sz="2800" dirty="0">
                <a:latin typeface="Times New Roman" panose="02020603050405020304" pitchFamily="18" charset="0"/>
              </a:rPr>
              <a:t>жителей</a:t>
            </a:r>
          </a:p>
          <a:p>
            <a:pPr indent="114300" algn="ctr"/>
            <a:r>
              <a:rPr lang="ru-RU" sz="2800" dirty="0">
                <a:latin typeface="Times New Roman" panose="02020603050405020304" pitchFamily="18" charset="0"/>
              </a:rPr>
              <a:t>на 1 государственную аптеку приходится </a:t>
            </a:r>
            <a:r>
              <a:rPr lang="ru-RU" sz="2800" b="1" dirty="0">
                <a:latin typeface="Times New Roman" panose="02020603050405020304" pitchFamily="18" charset="0"/>
              </a:rPr>
              <a:t>4 </a:t>
            </a:r>
            <a:r>
              <a:rPr lang="ru-RU" sz="2800" b="1" dirty="0" smtClean="0">
                <a:latin typeface="Times New Roman" panose="02020603050405020304" pitchFamily="18" charset="0"/>
              </a:rPr>
              <a:t>996 </a:t>
            </a:r>
            <a:r>
              <a:rPr lang="ru-RU" sz="2800" dirty="0">
                <a:latin typeface="Times New Roman" panose="02020603050405020304" pitchFamily="18" charset="0"/>
              </a:rPr>
              <a:t>жителей,</a:t>
            </a:r>
          </a:p>
          <a:p>
            <a:pPr indent="114300" algn="ctr"/>
            <a:r>
              <a:rPr lang="ru-RU" sz="2800" dirty="0">
                <a:latin typeface="Times New Roman" panose="02020603050405020304" pitchFamily="18" charset="0"/>
              </a:rPr>
              <a:t>а с учетом аптек негосударственной формы </a:t>
            </a:r>
            <a:r>
              <a:rPr lang="ru-RU" sz="2800" dirty="0" smtClean="0">
                <a:latin typeface="Times New Roman" panose="02020603050405020304" pitchFamily="18" charset="0"/>
              </a:rPr>
              <a:t>собственности (145 аптек) на </a:t>
            </a:r>
            <a:r>
              <a:rPr lang="ru-RU" sz="2800" dirty="0">
                <a:latin typeface="Times New Roman" panose="02020603050405020304" pitchFamily="18" charset="0"/>
              </a:rPr>
              <a:t>1 аптеку приходится </a:t>
            </a:r>
            <a:r>
              <a:rPr lang="ru-RU" sz="2800" b="1" dirty="0">
                <a:latin typeface="Times New Roman" panose="02020603050405020304" pitchFamily="18" charset="0"/>
              </a:rPr>
              <a:t>3 </a:t>
            </a:r>
            <a:r>
              <a:rPr lang="ru-RU" sz="2800" b="1" dirty="0" smtClean="0">
                <a:latin typeface="Times New Roman" panose="02020603050405020304" pitchFamily="18" charset="0"/>
              </a:rPr>
              <a:t>284 </a:t>
            </a:r>
            <a:r>
              <a:rPr lang="ru-RU" sz="2800" dirty="0">
                <a:latin typeface="Times New Roman" panose="02020603050405020304" pitchFamily="18" charset="0"/>
              </a:rPr>
              <a:t>жителей.</a:t>
            </a:r>
          </a:p>
        </p:txBody>
      </p:sp>
    </p:spTree>
    <p:extLst>
      <p:ext uri="{BB962C8B-B14F-4D97-AF65-F5344CB8AC3E}">
        <p14:creationId xmlns:p14="http://schemas.microsoft.com/office/powerpoint/2010/main" val="338363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SCI0929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53" y="1918261"/>
            <a:ext cx="4320000" cy="288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У021А09ф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"/>
          <a:stretch/>
        </p:blipFill>
        <p:spPr bwMode="auto">
          <a:xfrm>
            <a:off x="4682612" y="3221151"/>
            <a:ext cx="4320000" cy="288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1017202"/>
            <a:ext cx="4572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Аптека №259 </a:t>
            </a:r>
            <a:r>
              <a:rPr lang="ru-RU" sz="2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д.Б.Ухолода</a:t>
            </a:r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  Борисовского района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787225" y="2204864"/>
            <a:ext cx="625055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Аптека №70 д. Озеро </a:t>
            </a:r>
            <a:endParaRPr lang="ru-RU" sz="26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Узденского </a:t>
            </a:r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района</a:t>
            </a:r>
          </a:p>
        </p:txBody>
      </p:sp>
      <p:pic>
        <p:nvPicPr>
          <p:cNvPr id="9" name="Picture 2" descr="E:\Rabota_DOC\Логотипы\logo-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7" y="209441"/>
            <a:ext cx="1838325" cy="8785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251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№133-6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441" y="1988840"/>
            <a:ext cx="4320000" cy="288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G_2179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612" y="3084834"/>
            <a:ext cx="4320000" cy="288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E:\Rabota_DOC\Логотипы\logo-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7" y="209441"/>
            <a:ext cx="1838325" cy="8785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1461" y="1077441"/>
            <a:ext cx="4572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Аптека №133 д. </a:t>
            </a:r>
            <a:r>
              <a:rPr lang="ru-RU" sz="2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Нарочь</a:t>
            </a:r>
          </a:p>
          <a:p>
            <a:pPr algn="ctr"/>
            <a:r>
              <a:rPr lang="ru-RU" sz="26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Мядельского</a:t>
            </a:r>
            <a:r>
              <a:rPr lang="ru-RU" sz="2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района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582441" y="1991096"/>
            <a:ext cx="4572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Аптека № 235 </a:t>
            </a:r>
            <a:r>
              <a:rPr lang="ru-RU" sz="2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д.Воронцы</a:t>
            </a:r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Мядельского</a:t>
            </a:r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района</a:t>
            </a:r>
          </a:p>
        </p:txBody>
      </p:sp>
    </p:spTree>
    <p:extLst>
      <p:ext uri="{BB962C8B-B14F-4D97-AF65-F5344CB8AC3E}">
        <p14:creationId xmlns:p14="http://schemas.microsoft.com/office/powerpoint/2010/main" val="152374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Servern\апт\ФОТО аптек 2012\СЛАЙДЫ\оборудование\IMG_8167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4320000" cy="288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\\Servern\апт\ФОТО аптек 2012\СЛАЙДЫ\оборудование\DSC_0595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36712"/>
            <a:ext cx="4320000" cy="288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\\Servern\апт\ФОТО аптек 2012\СЛАЙДЫ\оборудование\IMG_8133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789040"/>
            <a:ext cx="4320000" cy="288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\\Servern\апт\ФОТО аптек 2012\СЛАЙДЫ\оборудование\P2181216.jpg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89040"/>
            <a:ext cx="4320000" cy="288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79512" y="296712"/>
            <a:ext cx="6551665" cy="46166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2400" b="1" dirty="0"/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Аптеки предприятия после ремонтных работ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E:\Rabota_DOC\Логотипы\logo-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7" y="209441"/>
            <a:ext cx="1838325" cy="8785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04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\\Servern\апт\ФОТО аптек 2012\СЛАЙДЫ\РЕМОНТ\ЛЮБАНЬ\IMG_7606.jp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14" y="908720"/>
            <a:ext cx="4320000" cy="2880000"/>
          </a:xfrm>
          <a:prstGeom prst="rect">
            <a:avLst/>
          </a:prstGeom>
          <a:noFill/>
          <a:effectLst>
            <a:outerShdw blurRad="88900" dist="50800" dir="5400000" sx="69000" sy="69000" algn="ctr" rotWithShape="0">
              <a:srgbClr val="000000">
                <a:alpha val="94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\\Servern\апт\ФОТО аптек 2012\СЛАЙДЫ\РЕМОНТ\ЛЮБАНЬ\IMG_7597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69" y="3913696"/>
            <a:ext cx="4320000" cy="288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DC13682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569" y="908720"/>
            <a:ext cx="4320000" cy="288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У023А002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14" y="3913696"/>
            <a:ext cx="4320000" cy="28800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79512" y="296712"/>
            <a:ext cx="6551665" cy="46166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2400" b="1" dirty="0"/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Аптеки предприятия после ремонтных работ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E:\Rabota_DOC\Логотипы\logo-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7" y="209441"/>
            <a:ext cx="1838325" cy="8785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22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36538"/>
            <a:ext cx="8229600" cy="877887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Строительство </a:t>
            </a:r>
            <a:b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ЦРА№218  Дзержинского района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727" y="1268760"/>
            <a:ext cx="4211217" cy="25215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889388"/>
            <a:ext cx="4212000" cy="2522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88" y="1268760"/>
            <a:ext cx="3312368" cy="524125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6" name="Picture 2" descr="E:\Rabota_DOC\Логотипы\logo-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7" y="209441"/>
            <a:ext cx="1838325" cy="8785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97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E:\Rabota_DOC\Логотипы\logo-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7" y="209441"/>
            <a:ext cx="1838325" cy="8785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5"/>
          <p:cNvSpPr>
            <a:spLocks noChangeArrowheads="1"/>
          </p:cNvSpPr>
          <p:nvPr/>
        </p:nvSpPr>
        <p:spPr bwMode="auto">
          <a:xfrm>
            <a:off x="-110682" y="370539"/>
            <a:ext cx="9144000" cy="48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ЦРА № 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123 </a:t>
            </a:r>
            <a:r>
              <a:rPr lang="ru-RU" altLang="ru-RU" sz="2400" b="1" dirty="0" err="1" smtClean="0">
                <a:latin typeface="Times New Roman" pitchFamily="18" charset="0"/>
                <a:cs typeface="Times New Roman" pitchFamily="18" charset="0"/>
              </a:rPr>
              <a:t>Воложинского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 района</a:t>
            </a:r>
            <a:endParaRPr lang="ru-RU" alt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>
            <a:picLocks/>
          </p:cNvPicPr>
          <p:nvPr/>
        </p:nvPicPr>
        <p:blipFill rotWithShape="1">
          <a:blip r:embed="rId3" cstate="print">
            <a:extLst/>
          </a:blip>
          <a:srcRect l="9395" r="10871" b="30311"/>
          <a:stretch/>
        </p:blipFill>
        <p:spPr bwMode="auto">
          <a:xfrm>
            <a:off x="312777" y="1003941"/>
            <a:ext cx="396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/>
        </p:spPr>
      </p:pic>
      <p:pic>
        <p:nvPicPr>
          <p:cNvPr id="15" name="Рисунок 14"/>
          <p:cNvPicPr>
            <a:picLocks/>
          </p:cNvPicPr>
          <p:nvPr/>
        </p:nvPicPr>
        <p:blipFill rotWithShape="1">
          <a:blip r:embed="rId4" cstate="print">
            <a:extLst/>
          </a:blip>
          <a:srcRect b="7577"/>
          <a:stretch/>
        </p:blipFill>
        <p:spPr bwMode="auto">
          <a:xfrm>
            <a:off x="4920918" y="1003941"/>
            <a:ext cx="396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/>
        </p:spPr>
      </p:pic>
      <p:pic>
        <p:nvPicPr>
          <p:cNvPr id="16" name="Рисунок 15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221088"/>
            <a:ext cx="3960000" cy="252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7" name="Рисунок 16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541" y="4221088"/>
            <a:ext cx="3960000" cy="252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8" name="Прямоугольник 10"/>
          <p:cNvSpPr>
            <a:spLocks noChangeArrowheads="1"/>
          </p:cNvSpPr>
          <p:nvPr/>
        </p:nvSpPr>
        <p:spPr bwMode="auto">
          <a:xfrm>
            <a:off x="-34482" y="3561680"/>
            <a:ext cx="8991600" cy="48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749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ЦРА 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97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 err="1" smtClean="0">
                <a:latin typeface="Times New Roman" pitchFamily="18" charset="0"/>
                <a:cs typeface="Times New Roman" pitchFamily="18" charset="0"/>
              </a:rPr>
              <a:t>Копыльского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 района</a:t>
            </a:r>
            <a:endParaRPr lang="ru-RU" alt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170586" y="3596337"/>
            <a:ext cx="1673494" cy="40011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До ремонта</a:t>
            </a:r>
          </a:p>
        </p:txBody>
      </p:sp>
      <p:sp>
        <p:nvSpPr>
          <p:cNvPr id="12" name="Прямоугольник 1"/>
          <p:cNvSpPr>
            <a:spLocks noChangeArrowheads="1"/>
          </p:cNvSpPr>
          <p:nvPr/>
        </p:nvSpPr>
        <p:spPr bwMode="auto">
          <a:xfrm>
            <a:off x="7020272" y="3641675"/>
            <a:ext cx="2031056" cy="40011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После ремонта</a:t>
            </a:r>
          </a:p>
        </p:txBody>
      </p:sp>
    </p:spTree>
    <p:extLst>
      <p:ext uri="{BB962C8B-B14F-4D97-AF65-F5344CB8AC3E}">
        <p14:creationId xmlns:p14="http://schemas.microsoft.com/office/powerpoint/2010/main" val="121562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8"/>
          <p:cNvSpPr>
            <a:spLocks noChangeArrowheads="1"/>
          </p:cNvSpPr>
          <p:nvPr/>
        </p:nvSpPr>
        <p:spPr bwMode="auto">
          <a:xfrm>
            <a:off x="-264098" y="194216"/>
            <a:ext cx="7991872" cy="48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Аптечный склад РУП «Минская Фармация»</a:t>
            </a:r>
          </a:p>
        </p:txBody>
      </p:sp>
      <p:pic>
        <p:nvPicPr>
          <p:cNvPr id="10" name="Рисунок 9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845" y="742315"/>
            <a:ext cx="4320000" cy="28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2" name="Рисунок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08" y="742315"/>
            <a:ext cx="4320000" cy="28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3912796"/>
            <a:ext cx="4320000" cy="28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1" name="Рисунок 10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335" y="3893399"/>
            <a:ext cx="4320000" cy="28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8" name="Picture 2" descr="E:\Rabota_DOC\Логотипы\logo-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7" y="209441"/>
            <a:ext cx="1838325" cy="8785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"/>
          <p:cNvSpPr>
            <a:spLocks noChangeArrowheads="1"/>
          </p:cNvSpPr>
          <p:nvPr/>
        </p:nvSpPr>
        <p:spPr bwMode="auto">
          <a:xfrm>
            <a:off x="1573861" y="3522437"/>
            <a:ext cx="1673494" cy="40011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До ремонта</a:t>
            </a:r>
          </a:p>
        </p:txBody>
      </p:sp>
      <p:sp>
        <p:nvSpPr>
          <p:cNvPr id="18" name="Прямоугольник 1"/>
          <p:cNvSpPr>
            <a:spLocks noChangeArrowheads="1"/>
          </p:cNvSpPr>
          <p:nvPr/>
        </p:nvSpPr>
        <p:spPr bwMode="auto">
          <a:xfrm>
            <a:off x="5833317" y="3512686"/>
            <a:ext cx="2031056" cy="40011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После ремонта</a:t>
            </a:r>
          </a:p>
        </p:txBody>
      </p:sp>
    </p:spTree>
    <p:extLst>
      <p:ext uri="{BB962C8B-B14F-4D97-AF65-F5344CB8AC3E}">
        <p14:creationId xmlns:p14="http://schemas.microsoft.com/office/powerpoint/2010/main" val="96467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004" y="3729972"/>
            <a:ext cx="432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3" name="Рисунок 2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004" y="704815"/>
            <a:ext cx="432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4" name="Picture 2" descr="E:\Rabota_DOC\Логотипы\logo-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7" y="209441"/>
            <a:ext cx="1838325" cy="8785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8" y="695612"/>
            <a:ext cx="432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6" name="Рисунок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24" y="3717032"/>
            <a:ext cx="4320000" cy="28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7" name="Прямоугольник 8"/>
          <p:cNvSpPr>
            <a:spLocks noChangeArrowheads="1"/>
          </p:cNvSpPr>
          <p:nvPr/>
        </p:nvSpPr>
        <p:spPr bwMode="auto">
          <a:xfrm>
            <a:off x="-396552" y="212595"/>
            <a:ext cx="7991872" cy="48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Аптечный склад РУП «Минская Фармация»</a:t>
            </a:r>
          </a:p>
        </p:txBody>
      </p:sp>
    </p:spTree>
    <p:extLst>
      <p:ext uri="{BB962C8B-B14F-4D97-AF65-F5344CB8AC3E}">
        <p14:creationId xmlns:p14="http://schemas.microsoft.com/office/powerpoint/2010/main" val="208768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95536" y="750079"/>
            <a:ext cx="396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3" name="Рисунок 2"/>
          <p:cNvPicPr>
            <a:picLocks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668416" y="791423"/>
            <a:ext cx="396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4" name="Прямоугольник 10"/>
          <p:cNvSpPr>
            <a:spLocks noChangeArrowheads="1"/>
          </p:cNvSpPr>
          <p:nvPr/>
        </p:nvSpPr>
        <p:spPr bwMode="auto">
          <a:xfrm>
            <a:off x="-140264" y="223231"/>
            <a:ext cx="8991600" cy="48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749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Аптека № 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191 г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. Вилейка</a:t>
            </a:r>
          </a:p>
        </p:txBody>
      </p:sp>
      <p:sp>
        <p:nvSpPr>
          <p:cNvPr id="15" name="Прямоугольник 1"/>
          <p:cNvSpPr>
            <a:spLocks noChangeArrowheads="1"/>
          </p:cNvSpPr>
          <p:nvPr/>
        </p:nvSpPr>
        <p:spPr bwMode="auto">
          <a:xfrm>
            <a:off x="344059" y="3460911"/>
            <a:ext cx="1529478" cy="40011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До ремонта</a:t>
            </a:r>
          </a:p>
        </p:txBody>
      </p:sp>
      <p:pic>
        <p:nvPicPr>
          <p:cNvPr id="20" name="Picture 2" descr="E:\Rabota_DOC\Логотипы\logo-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7" y="209441"/>
            <a:ext cx="1838325" cy="8785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944409"/>
            <a:ext cx="3960000" cy="252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2" name="Рисунок 11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416" y="3949333"/>
            <a:ext cx="3960000" cy="252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2195736" y="3347065"/>
            <a:ext cx="6048232" cy="48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749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ЦРА 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90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 err="1" smtClean="0">
                <a:latin typeface="Times New Roman" pitchFamily="18" charset="0"/>
                <a:cs typeface="Times New Roman" pitchFamily="18" charset="0"/>
              </a:rPr>
              <a:t>Любанского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 района</a:t>
            </a:r>
            <a:endParaRPr lang="ru-RU" alt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"/>
          <p:cNvSpPr>
            <a:spLocks noChangeArrowheads="1"/>
          </p:cNvSpPr>
          <p:nvPr/>
        </p:nvSpPr>
        <p:spPr bwMode="auto">
          <a:xfrm>
            <a:off x="6705351" y="3462545"/>
            <a:ext cx="1971007" cy="40011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После ремонта</a:t>
            </a:r>
          </a:p>
        </p:txBody>
      </p:sp>
    </p:spTree>
    <p:extLst>
      <p:ext uri="{BB962C8B-B14F-4D97-AF65-F5344CB8AC3E}">
        <p14:creationId xmlns:p14="http://schemas.microsoft.com/office/powerpoint/2010/main" val="142711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90" y="837100"/>
            <a:ext cx="3960000" cy="252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3" name="Рисунок 2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37100"/>
            <a:ext cx="3960000" cy="252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5" name="Рисунок 4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90" y="4228108"/>
            <a:ext cx="3960000" cy="252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6" name="Рисунок 5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5" b="25001"/>
          <a:stretch/>
        </p:blipFill>
        <p:spPr>
          <a:xfrm>
            <a:off x="4572000" y="4261360"/>
            <a:ext cx="3960000" cy="252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8" name="Picture 2" descr="E:\Rabota_DOC\Логотипы\logo-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7" y="209441"/>
            <a:ext cx="1838325" cy="8785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10"/>
          <p:cNvSpPr>
            <a:spLocks noChangeArrowheads="1"/>
          </p:cNvSpPr>
          <p:nvPr/>
        </p:nvSpPr>
        <p:spPr bwMode="auto">
          <a:xfrm>
            <a:off x="-675624" y="294677"/>
            <a:ext cx="8991600" cy="48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749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Аптека № 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210 пос. Дружный </a:t>
            </a:r>
            <a:r>
              <a:rPr lang="ru-RU" altLang="ru-RU" sz="2400" b="1" dirty="0" err="1" smtClean="0">
                <a:latin typeface="Times New Roman" pitchFamily="18" charset="0"/>
                <a:cs typeface="Times New Roman" pitchFamily="18" charset="0"/>
              </a:rPr>
              <a:t>Пуховичского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 района</a:t>
            </a:r>
            <a:endParaRPr lang="ru-RU" alt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1"/>
          <p:cNvSpPr>
            <a:spLocks noChangeArrowheads="1"/>
          </p:cNvSpPr>
          <p:nvPr/>
        </p:nvSpPr>
        <p:spPr bwMode="auto">
          <a:xfrm>
            <a:off x="372490" y="3627943"/>
            <a:ext cx="1535503" cy="40011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До ремонта</a:t>
            </a: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2731502" y="3357100"/>
            <a:ext cx="3812649" cy="941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749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Аптека № 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116 д. Красное </a:t>
            </a:r>
          </a:p>
          <a:p>
            <a:pPr defTabSz="685749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b="1" dirty="0" err="1" smtClean="0">
                <a:latin typeface="Times New Roman" pitchFamily="18" charset="0"/>
                <a:cs typeface="Times New Roman" pitchFamily="18" charset="0"/>
              </a:rPr>
              <a:t>Молодечненского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района</a:t>
            </a:r>
            <a:endParaRPr lang="ru-RU" alt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"/>
          <p:cNvSpPr>
            <a:spLocks noChangeArrowheads="1"/>
          </p:cNvSpPr>
          <p:nvPr/>
        </p:nvSpPr>
        <p:spPr bwMode="auto">
          <a:xfrm>
            <a:off x="6544151" y="3627943"/>
            <a:ext cx="2268472" cy="40011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После ремонта</a:t>
            </a:r>
          </a:p>
        </p:txBody>
      </p:sp>
    </p:spTree>
    <p:extLst>
      <p:ext uri="{BB962C8B-B14F-4D97-AF65-F5344CB8AC3E}">
        <p14:creationId xmlns:p14="http://schemas.microsoft.com/office/powerpoint/2010/main" val="146145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332656"/>
            <a:ext cx="8686800" cy="57606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Новые аптеки РУП «Минская Фармация»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52" y="1196752"/>
            <a:ext cx="3780001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3" y="1212583"/>
            <a:ext cx="3702857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751" y="4119937"/>
            <a:ext cx="378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3" y="4119938"/>
            <a:ext cx="3780001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8" name="Picture 2" descr="E:\Rabota_DOC\Логотипы\logo-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536" y="209440"/>
            <a:ext cx="1838325" cy="8785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-42248" y="85819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Боровляны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Минского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района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860033" y="874977"/>
            <a:ext cx="4884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Заречье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Смолевичского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района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680457" y="3770979"/>
            <a:ext cx="1126591" cy="3853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749">
              <a:lnSpc>
                <a:spcPct val="115000"/>
              </a:lnSpc>
              <a:defRPr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г. Копыль</a:t>
            </a:r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86853" y="3770979"/>
            <a:ext cx="5526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д. Королёв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Стан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Минского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района</a:t>
            </a:r>
          </a:p>
        </p:txBody>
      </p:sp>
    </p:spTree>
    <p:extLst>
      <p:ext uri="{BB962C8B-B14F-4D97-AF65-F5344CB8AC3E}">
        <p14:creationId xmlns:p14="http://schemas.microsoft.com/office/powerpoint/2010/main" val="424569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-19050" y="751076"/>
            <a:ext cx="916305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2000" b="1" dirty="0">
              <a:solidFill>
                <a:schemeClr val="accent2"/>
              </a:solidFill>
              <a:effectLst/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2000" b="1" dirty="0">
              <a:solidFill>
                <a:schemeClr val="accent2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3" name="Picture 2" descr="E:\Rabota_DOC\Логотипы\logo-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675" y="-1386"/>
            <a:ext cx="1838325" cy="8785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\\Server-mf\информационный\У021Иф3.jpg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4"/>
          <a:stretch/>
        </p:blipFill>
        <p:spPr bwMode="auto">
          <a:xfrm>
            <a:off x="367206" y="4077072"/>
            <a:ext cx="396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/>
        </p:spPr>
      </p:pic>
      <p:pic>
        <p:nvPicPr>
          <p:cNvPr id="14" name="Объект 3"/>
          <p:cNvPicPr>
            <a:picLocks noGr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06" y="877133"/>
            <a:ext cx="396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Объект 3"/>
          <p:cNvPicPr>
            <a:picLocks noGr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77133"/>
            <a:ext cx="396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Прямоугольник 10"/>
          <p:cNvSpPr>
            <a:spLocks noChangeArrowheads="1"/>
          </p:cNvSpPr>
          <p:nvPr/>
        </p:nvSpPr>
        <p:spPr bwMode="auto">
          <a:xfrm>
            <a:off x="43474" y="339137"/>
            <a:ext cx="8991600" cy="48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749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Аптека № 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6 д. Снов </a:t>
            </a:r>
            <a:r>
              <a:rPr lang="ru-RU" altLang="ru-RU" sz="2400" b="1" dirty="0" err="1" smtClean="0">
                <a:latin typeface="Times New Roman" pitchFamily="18" charset="0"/>
                <a:cs typeface="Times New Roman" pitchFamily="18" charset="0"/>
              </a:rPr>
              <a:t>Несвижского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 района</a:t>
            </a:r>
            <a:endParaRPr lang="ru-RU" alt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"/>
          <p:cNvSpPr>
            <a:spLocks noChangeArrowheads="1"/>
          </p:cNvSpPr>
          <p:nvPr/>
        </p:nvSpPr>
        <p:spPr bwMode="auto">
          <a:xfrm>
            <a:off x="43474" y="3675059"/>
            <a:ext cx="1914093" cy="40011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До ремонта</a:t>
            </a: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2569298" y="3583552"/>
            <a:ext cx="6048232" cy="48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749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ЦРА 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21 Узденского района</a:t>
            </a:r>
            <a:endParaRPr lang="ru-RU" alt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"/>
          <p:cNvSpPr>
            <a:spLocks noChangeArrowheads="1"/>
          </p:cNvSpPr>
          <p:nvPr/>
        </p:nvSpPr>
        <p:spPr bwMode="auto">
          <a:xfrm>
            <a:off x="6840032" y="3641292"/>
            <a:ext cx="2195042" cy="40011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После ремонта</a:t>
            </a:r>
          </a:p>
        </p:txBody>
      </p:sp>
      <p:pic>
        <p:nvPicPr>
          <p:cNvPr id="20" name="Рисунок 19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077072"/>
            <a:ext cx="396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  <p:extLst>
      <p:ext uri="{BB962C8B-B14F-4D97-AF65-F5344CB8AC3E}">
        <p14:creationId xmlns:p14="http://schemas.microsoft.com/office/powerpoint/2010/main" val="1956875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48" y="1872797"/>
            <a:ext cx="4293714" cy="2824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924944"/>
            <a:ext cx="4192741" cy="311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7" name="Picture 2" descr="E:\Rabota_DOC\Логотипы\logo-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7" y="209441"/>
            <a:ext cx="1838325" cy="8785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1"/>
          <p:cNvSpPr>
            <a:spLocks noChangeArrowheads="1"/>
          </p:cNvSpPr>
          <p:nvPr/>
        </p:nvSpPr>
        <p:spPr bwMode="auto">
          <a:xfrm>
            <a:off x="947551" y="1218596"/>
            <a:ext cx="2760309" cy="49244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До ремонта</a:t>
            </a:r>
          </a:p>
        </p:txBody>
      </p:sp>
      <p:sp>
        <p:nvSpPr>
          <p:cNvPr id="9" name="Прямоугольник 1"/>
          <p:cNvSpPr>
            <a:spLocks noChangeArrowheads="1"/>
          </p:cNvSpPr>
          <p:nvPr/>
        </p:nvSpPr>
        <p:spPr bwMode="auto">
          <a:xfrm>
            <a:off x="5137345" y="2204864"/>
            <a:ext cx="3350081" cy="49244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После ремонта</a:t>
            </a:r>
          </a:p>
        </p:txBody>
      </p:sp>
      <p:sp>
        <p:nvSpPr>
          <p:cNvPr id="10" name="Прямоугольник 10"/>
          <p:cNvSpPr>
            <a:spLocks noChangeArrowheads="1"/>
          </p:cNvSpPr>
          <p:nvPr/>
        </p:nvSpPr>
        <p:spPr bwMode="auto">
          <a:xfrm>
            <a:off x="-787940" y="209441"/>
            <a:ext cx="8991600" cy="48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749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ЦРА 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83 </a:t>
            </a:r>
            <a:r>
              <a:rPr lang="ru-RU" altLang="ru-RU" sz="2400" b="1" dirty="0" err="1" smtClean="0">
                <a:latin typeface="Times New Roman" pitchFamily="18" charset="0"/>
                <a:cs typeface="Times New Roman" pitchFamily="18" charset="0"/>
              </a:rPr>
              <a:t>Стародорожского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 района</a:t>
            </a:r>
            <a:endParaRPr lang="ru-RU" alt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77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:\Rabota_DOC\Логотипы\logo-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7" y="209441"/>
            <a:ext cx="1838325" cy="8785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40" y="1096210"/>
            <a:ext cx="3960000" cy="252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9" name="Рисунок 8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69" y="4111330"/>
            <a:ext cx="3960000" cy="252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0" name="Рисунок 9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03507"/>
            <a:ext cx="3960000" cy="252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3" name="TextBox 12"/>
          <p:cNvSpPr txBox="1"/>
          <p:nvPr/>
        </p:nvSpPr>
        <p:spPr>
          <a:xfrm>
            <a:off x="1187624" y="595517"/>
            <a:ext cx="19091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г. Заславль</a:t>
            </a:r>
            <a:endParaRPr lang="ru-RU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11926" y="592160"/>
            <a:ext cx="182229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sz="2600" b="1" dirty="0" err="1" smtClean="0">
                <a:latin typeface="Times New Roman" pitchFamily="18" charset="0"/>
                <a:cs typeface="Times New Roman" pitchFamily="18" charset="0"/>
              </a:rPr>
              <a:t>Воложин</a:t>
            </a:r>
            <a:endParaRPr lang="ru-RU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87624" y="3616210"/>
            <a:ext cx="185262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г. Березино</a:t>
            </a:r>
            <a:endParaRPr lang="ru-RU" sz="2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13468" y="3616209"/>
            <a:ext cx="230877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 smtClean="0">
                <a:latin typeface="Times New Roman" pitchFamily="18" charset="0"/>
                <a:cs typeface="Times New Roman" pitchFamily="18" charset="0"/>
              </a:rPr>
              <a:t>д. </a:t>
            </a:r>
            <a:r>
              <a:rPr lang="ru-RU" sz="2600" b="1" dirty="0" err="1" smtClean="0">
                <a:latin typeface="Times New Roman" pitchFamily="18" charset="0"/>
                <a:cs typeface="Times New Roman" pitchFamily="18" charset="0"/>
              </a:rPr>
              <a:t>Боровляны</a:t>
            </a:r>
            <a:endParaRPr lang="ru-RU" sz="2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111330"/>
            <a:ext cx="3960000" cy="252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  <p:extLst>
      <p:ext uri="{BB962C8B-B14F-4D97-AF65-F5344CB8AC3E}">
        <p14:creationId xmlns:p14="http://schemas.microsoft.com/office/powerpoint/2010/main" val="3041872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Rabota_DOC\Логотипы\logo-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7" y="209441"/>
            <a:ext cx="1838325" cy="8785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C:\Users\admin\Desktop\DSC_062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34" t="13536" r="6647"/>
          <a:stretch/>
        </p:blipFill>
        <p:spPr bwMode="auto">
          <a:xfrm>
            <a:off x="5283726" y="810720"/>
            <a:ext cx="3860273" cy="33651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admin\Desktop\DSC_055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8" t="10735" r="48892" b="12483"/>
          <a:stretch/>
        </p:blipFill>
        <p:spPr bwMode="auto">
          <a:xfrm>
            <a:off x="6613565" y="3406237"/>
            <a:ext cx="2530434" cy="31469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DSC_053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29" r="59602"/>
          <a:stretch/>
        </p:blipFill>
        <p:spPr bwMode="auto">
          <a:xfrm>
            <a:off x="2971801" y="803793"/>
            <a:ext cx="2311926" cy="32874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C:\Users\admin\Desktop\DSC_060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8" t="10646" r="45660"/>
          <a:stretch/>
        </p:blipFill>
        <p:spPr bwMode="auto">
          <a:xfrm>
            <a:off x="4111930" y="3449542"/>
            <a:ext cx="2624447" cy="31036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admin\Desktop\DSC_037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75"/>
          <a:stretch/>
        </p:blipFill>
        <p:spPr bwMode="auto">
          <a:xfrm>
            <a:off x="0" y="228599"/>
            <a:ext cx="3124199" cy="38626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\Desktop\DSC_039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0"/>
          <a:stretch/>
        </p:blipFill>
        <p:spPr bwMode="auto">
          <a:xfrm>
            <a:off x="-25398" y="4091262"/>
            <a:ext cx="4241799" cy="24619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0" y="2971800"/>
            <a:ext cx="9144000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Заботимся о вашем здоровье,</a:t>
            </a:r>
          </a:p>
          <a:p>
            <a:pPr algn="ctr"/>
            <a:r>
              <a:rPr lang="ru-RU" sz="4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думаем о будущем!</a:t>
            </a:r>
            <a:endParaRPr lang="ru-RU" sz="4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535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Rabota_DOC\Логотипы\logo-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83509"/>
            <a:ext cx="1838325" cy="8785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6174" y="2636912"/>
            <a:ext cx="8611653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БЛАГОДАРЮ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31386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Rabota_DOC\Логотипы\logo-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7" y="209441"/>
            <a:ext cx="1838325" cy="8785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352" y="1087960"/>
            <a:ext cx="396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8" name="Рисунок 7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51" y="4149080"/>
            <a:ext cx="396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9" name="Рисунок 8"/>
          <p:cNvPicPr>
            <a:picLocks/>
          </p:cNvPicPr>
          <p:nvPr/>
        </p:nvPicPr>
        <p:blipFill rotWithShape="1">
          <a:blip r:embed="rId5" cstate="print">
            <a:extLst/>
          </a:blip>
          <a:srcRect b="7577"/>
          <a:stretch/>
        </p:blipFill>
        <p:spPr bwMode="auto">
          <a:xfrm>
            <a:off x="251520" y="1077845"/>
            <a:ext cx="396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  <a:extLst/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-187154" y="296463"/>
            <a:ext cx="8686800" cy="87917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Аптеки РУП «Минская Фармация»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352" y="4149080"/>
            <a:ext cx="3960000" cy="25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10" name="Прямоугольник 9"/>
          <p:cNvSpPr/>
          <p:nvPr/>
        </p:nvSpPr>
        <p:spPr>
          <a:xfrm>
            <a:off x="-42248" y="76040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Воложин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625234" y="749838"/>
            <a:ext cx="50781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ос. Дружный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Пуховичский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район  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680458" y="3773908"/>
            <a:ext cx="1126590" cy="3853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749">
              <a:lnSpc>
                <a:spcPct val="115000"/>
              </a:lnSpc>
              <a:defRPr/>
            </a:pP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г. Копыль</a:t>
            </a:r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881172" y="3785967"/>
            <a:ext cx="5526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г. Узда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79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Rabota_DOC\Логотипы\logo-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7" y="209441"/>
            <a:ext cx="1838325" cy="8785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4633316"/>
            <a:ext cx="3300736" cy="15319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382743"/>
            <a:ext cx="3518404" cy="15979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842157"/>
            <a:ext cx="2677517" cy="16734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t="15126" r="8467" b="6040"/>
          <a:stretch/>
        </p:blipFill>
        <p:spPr>
          <a:xfrm>
            <a:off x="692558" y="764704"/>
            <a:ext cx="4849707" cy="10717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59" y="2785841"/>
            <a:ext cx="3091581" cy="79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74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Rabota_DOC\Логотипы\logo-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7" y="209441"/>
            <a:ext cx="1838325" cy="8785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t="15126" r="8467" b="6040"/>
          <a:stretch/>
        </p:blipFill>
        <p:spPr>
          <a:xfrm>
            <a:off x="371746" y="272547"/>
            <a:ext cx="3812538" cy="842528"/>
          </a:xfrm>
          <a:prstGeom prst="rect">
            <a:avLst/>
          </a:prstGeom>
        </p:spPr>
      </p:pic>
      <p:pic>
        <p:nvPicPr>
          <p:cNvPr id="12" name="Рисунок 11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98" y="1923990"/>
            <a:ext cx="432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612" y="3363990"/>
            <a:ext cx="432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7" name="Прямоугольник 6"/>
          <p:cNvSpPr/>
          <p:nvPr/>
        </p:nvSpPr>
        <p:spPr>
          <a:xfrm>
            <a:off x="435504" y="1334181"/>
            <a:ext cx="381578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Аптека №321 г. Борисов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890759" y="2708920"/>
            <a:ext cx="392197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Аптека </a:t>
            </a:r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№318 г. </a:t>
            </a:r>
            <a:r>
              <a:rPr lang="ru-RU" sz="2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Воложин</a:t>
            </a:r>
            <a:endParaRPr lang="ru-RU" sz="2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89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t="15126" r="8467" b="6040"/>
          <a:stretch/>
        </p:blipFill>
        <p:spPr>
          <a:xfrm>
            <a:off x="371746" y="272547"/>
            <a:ext cx="3812538" cy="842528"/>
          </a:xfrm>
          <a:prstGeom prst="rect">
            <a:avLst/>
          </a:prstGeom>
        </p:spPr>
      </p:pic>
      <p:pic>
        <p:nvPicPr>
          <p:cNvPr id="3" name="Picture 2" descr="E:\Rabota_DOC\Логотипы\logo-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7" y="209441"/>
            <a:ext cx="1838325" cy="8785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333" y="3645024"/>
            <a:ext cx="4320000" cy="2880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98" y="2060848"/>
            <a:ext cx="432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4" name="Прямоугольник 3"/>
          <p:cNvSpPr/>
          <p:nvPr/>
        </p:nvSpPr>
        <p:spPr>
          <a:xfrm>
            <a:off x="521175" y="1526594"/>
            <a:ext cx="360284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Аптека №319 г. Минск</a:t>
            </a:r>
            <a:endParaRPr lang="ru-RU" sz="2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94457" y="3152581"/>
            <a:ext cx="427687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Аптека №314 г. Смолевичи</a:t>
            </a:r>
          </a:p>
        </p:txBody>
      </p:sp>
    </p:spTree>
    <p:extLst>
      <p:ext uri="{BB962C8B-B14F-4D97-AF65-F5344CB8AC3E}">
        <p14:creationId xmlns:p14="http://schemas.microsoft.com/office/powerpoint/2010/main" val="240740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035260"/>
            <a:ext cx="3829787" cy="57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8" name="Picture 2" descr="E:\Rabota_DOC\Логотипы\logo-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7" y="209441"/>
            <a:ext cx="1838325" cy="8785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" t="15126" r="8467" b="6040"/>
          <a:stretch/>
        </p:blipFill>
        <p:spPr>
          <a:xfrm>
            <a:off x="371746" y="272547"/>
            <a:ext cx="3812538" cy="842528"/>
          </a:xfrm>
          <a:prstGeom prst="rect">
            <a:avLst/>
          </a:prstGeom>
        </p:spPr>
      </p:pic>
      <p:sp>
        <p:nvSpPr>
          <p:cNvPr id="3" name="Стрелка вправо 2"/>
          <p:cNvSpPr/>
          <p:nvPr/>
        </p:nvSpPr>
        <p:spPr>
          <a:xfrm>
            <a:off x="755576" y="2420888"/>
            <a:ext cx="4032448" cy="1773019"/>
          </a:xfrm>
          <a:prstGeom prst="rightArrow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  Аптека </a:t>
            </a:r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№325 </a:t>
            </a:r>
          </a:p>
          <a:p>
            <a:r>
              <a:rPr lang="ru-RU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г. Старые Дороги</a:t>
            </a:r>
          </a:p>
        </p:txBody>
      </p:sp>
    </p:spTree>
    <p:extLst>
      <p:ext uri="{BB962C8B-B14F-4D97-AF65-F5344CB8AC3E}">
        <p14:creationId xmlns:p14="http://schemas.microsoft.com/office/powerpoint/2010/main" val="225597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1936</TotalTime>
  <Words>632</Words>
  <Application>Microsoft Office PowerPoint</Application>
  <PresentationFormat>Экран (4:3)</PresentationFormat>
  <Paragraphs>134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Волна</vt:lpstr>
      <vt:lpstr>Презентация PowerPoint</vt:lpstr>
      <vt:lpstr>Презентация PowerPoint</vt:lpstr>
      <vt:lpstr>Презентация PowerPoint</vt:lpstr>
      <vt:lpstr>Новые аптеки РУП «Минская Фармация»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Открытие новой аптеки №313 г. Несвиж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Строительство  ЦРА№218  Дзержинского района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</dc:creator>
  <cp:lastModifiedBy>Марина</cp:lastModifiedBy>
  <cp:revision>124</cp:revision>
  <dcterms:created xsi:type="dcterms:W3CDTF">2015-08-31T12:20:57Z</dcterms:created>
  <dcterms:modified xsi:type="dcterms:W3CDTF">2015-09-17T15:24:42Z</dcterms:modified>
</cp:coreProperties>
</file>